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notesMasterIdLst>
    <p:notesMasterId r:id="rId10"/>
  </p:notesMasterIdLst>
  <p:sldSz cx="12188952" cy="6858000"/>
  <p:notesSz cx="6858000" cy="12188952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0" y="457200"/>
            <a:ext cx="121889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400" b="1" spc="200" kern="0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GAMARJOBA GEORGIA TOURS</a:t>
            </a:r>
            <a:endParaRPr lang="en-US" sz="1400" dirty="0"/>
          </a:p>
        </p:txBody>
      </p:sp>
      <p:sp>
        <p:nvSpPr>
          <p:cNvPr id="3" name="Shape 1"/>
          <p:cNvSpPr/>
          <p:nvPr/>
        </p:nvSpPr>
        <p:spPr>
          <a:xfrm>
            <a:off x="2701550" y="804672"/>
            <a:ext cx="6758420" cy="3785616"/>
          </a:xfrm>
          <a:prstGeom prst="roundRect">
            <a:avLst>
              <a:gd name="adj" fmla="val 1932"/>
            </a:avLst>
          </a:prstGeom>
          <a:solidFill>
            <a:srgbClr val="FBFBF9"/>
          </a:solidFill>
          <a:ln/>
          <a:effectLst>
            <a:outerShdw sx="100000" sy="100000" kx="0" ky="0" algn="bl" rotWithShape="0" blurRad="101600" dist="38100" dir="5400000">
              <a:srgbClr val="000000">
                <a:alpha val="15000"/>
              </a:srgbClr>
            </a:outerShdw>
          </a:effectLst>
        </p:spPr>
      </p:sp>
      <p:pic>
        <p:nvPicPr>
          <p:cNvPr id="4" name="Image 0" descr="cover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11278" y="914400"/>
            <a:ext cx="6538964" cy="356616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0" y="4709160"/>
            <a:ext cx="12188952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spc="300" kern="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ХАЙКИНГ-ТУР</a:t>
            </a: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457200" y="5029200"/>
            <a:ext cx="1127455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44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КАЗБЕГИ</a:t>
            </a:r>
            <a:endParaRPr lang="en-US" sz="4400" dirty="0"/>
          </a:p>
        </p:txBody>
      </p:sp>
      <p:sp>
        <p:nvSpPr>
          <p:cNvPr id="7" name="Text 4"/>
          <p:cNvSpPr/>
          <p:nvPr/>
        </p:nvSpPr>
        <p:spPr>
          <a:xfrm>
            <a:off x="457200" y="5897880"/>
            <a:ext cx="11274552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800" b="1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дня  /  2 ночи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11480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тура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417320"/>
            <a:ext cx="6035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1  </a:t>
            </a:r>
            <a:pPr indent="0" marL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Тбилиси → Жинвали → Ананури → Гудаури → Степанцминда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457200" y="2075688"/>
            <a:ext cx="6035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Хайкинг к Троицкой церкви Гергети, ночёвка в Степанцминде</a:t>
            </a:r>
            <a:endParaRPr lang="en-US" sz="1300" dirty="0"/>
          </a:p>
        </p:txBody>
      </p:sp>
      <p:sp>
        <p:nvSpPr>
          <p:cNvPr id="5" name="Text 3"/>
          <p:cNvSpPr/>
          <p:nvPr/>
        </p:nvSpPr>
        <p:spPr>
          <a:xfrm>
            <a:off x="457200" y="2651760"/>
            <a:ext cx="6035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2  </a:t>
            </a:r>
            <a:pPr indent="0" marL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Степанцминда → треккинг в Джуте → Степанцминда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457200" y="3310128"/>
            <a:ext cx="6035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Альпийский треккинг к горам Чаухи, ночёвка в Степанцминде</a:t>
            </a:r>
            <a:endParaRPr lang="en-US" sz="1300" dirty="0"/>
          </a:p>
        </p:txBody>
      </p:sp>
      <p:sp>
        <p:nvSpPr>
          <p:cNvPr id="7" name="Text 5"/>
          <p:cNvSpPr/>
          <p:nvPr/>
        </p:nvSpPr>
        <p:spPr>
          <a:xfrm>
            <a:off x="457200" y="3886200"/>
            <a:ext cx="60350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3  </a:t>
            </a:r>
            <a:pPr indent="0" marL="0">
              <a:lnSpc>
                <a:spcPct val="110000"/>
              </a:lnSpc>
              <a:buNone/>
            </a:pPr>
            <a:r>
              <a:rPr lang="en-US" sz="15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Степанцминда → панорама Гудаури → Тбилиси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457200" y="4544568"/>
            <a:ext cx="6035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Живописная обратная дорога и трансфер в аэропорт</a:t>
            </a:r>
            <a:endParaRPr lang="en-US" sz="1300" dirty="0"/>
          </a:p>
        </p:txBody>
      </p:sp>
      <p:sp>
        <p:nvSpPr>
          <p:cNvPr id="9" name="Shape 7"/>
          <p:cNvSpPr/>
          <p:nvPr/>
        </p:nvSpPr>
        <p:spPr>
          <a:xfrm>
            <a:off x="457200" y="5212080"/>
            <a:ext cx="5852160" cy="777240"/>
          </a:xfrm>
          <a:prstGeom prst="roundRect">
            <a:avLst>
              <a:gd name="adj" fmla="val 7059"/>
            </a:avLst>
          </a:prstGeom>
          <a:solidFill>
            <a:srgbClr val="FDEFE2"/>
          </a:solidFill>
          <a:ln/>
        </p:spPr>
      </p:sp>
      <p:sp>
        <p:nvSpPr>
          <p:cNvPr id="10" name="Text 8"/>
          <p:cNvSpPr/>
          <p:nvPr/>
        </p:nvSpPr>
        <p:spPr>
          <a:xfrm>
            <a:off x="731520" y="5212080"/>
            <a:ext cx="539496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Ночёвки:  </a:t>
            </a:r>
            <a:pPr indent="0" marL="0">
              <a:buNone/>
            </a:pPr>
            <a:r>
              <a:rPr lang="en-US" sz="14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 ночи в Степанцминде (Казбеги)</a:t>
            </a:r>
            <a:endParaRPr lang="en-US" sz="1400" dirty="0"/>
          </a:p>
        </p:txBody>
      </p:sp>
      <p:sp>
        <p:nvSpPr>
          <p:cNvPr id="11" name="Shape 9"/>
          <p:cNvSpPr/>
          <p:nvPr/>
        </p:nvSpPr>
        <p:spPr>
          <a:xfrm>
            <a:off x="6565392" y="1523858"/>
            <a:ext cx="5294376" cy="2987324"/>
          </a:xfrm>
          <a:prstGeom prst="roundRect">
            <a:avLst>
              <a:gd name="adj" fmla="val 2449"/>
            </a:avLst>
          </a:prstGeom>
          <a:solidFill>
            <a:srgbClr val="FBFBF9"/>
          </a:solidFill>
          <a:ln/>
          <a:effectLst>
            <a:outerShdw sx="100000" sy="100000" kx="0" ky="0" algn="bl" rotWithShape="0" blurRad="101600" dist="38100" dir="5400000">
              <a:srgbClr val="000000">
                <a:alpha val="15000"/>
              </a:srgbClr>
            </a:outerShdw>
          </a:effectLst>
        </p:spPr>
      </p:sp>
      <p:pic>
        <p:nvPicPr>
          <p:cNvPr id="12" name="Image 0" descr="jinvali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75120" y="1633586"/>
            <a:ext cx="5074920" cy="2767868"/>
          </a:xfrm>
          <a:prstGeom prst="rect">
            <a:avLst/>
          </a:prstGeom>
        </p:spPr>
      </p:pic>
      <p:sp>
        <p:nvSpPr>
          <p:cNvPr id="13" name="Text 10"/>
          <p:cNvSpPr/>
          <p:nvPr/>
        </p:nvSpPr>
        <p:spPr>
          <a:xfrm>
            <a:off x="6675120" y="4584334"/>
            <a:ext cx="5074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Жинвальское водохранилище</a:t>
            </a:r>
            <a:endParaRPr lang="en-US" sz="1200" dirty="0"/>
          </a:p>
        </p:txBody>
      </p:sp>
      <p:sp>
        <p:nvSpPr>
          <p:cNvPr id="14" name="Text 11"/>
          <p:cNvSpPr/>
          <p:nvPr/>
        </p:nvSpPr>
        <p:spPr>
          <a:xfrm>
            <a:off x="457200" y="651052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100" kern="0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GAMARJOBA GEORGIA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11274552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11480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 этом туре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371600"/>
            <a:ext cx="6492240" cy="411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25000"/>
              </a:lnSpc>
              <a:spcAft>
                <a:spcPts val="1800"/>
              </a:spcAft>
              <a:buNone/>
            </a:pPr>
            <a:r>
              <a:rPr lang="en-US" sz="15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3-дневное приключение начинается в Тбилиси и идёт по знаменитой Военно-Грузинской дороге в сторону Казбеги. По пути вы посетите бирюзовое Жинвальское водохранилище, средневековую крепость Ананури и высокогорные смотровые площадки Гудаури.</a:t>
            </a:r>
            <a:endParaRPr lang="en-US" sz="1500" dirty="0"/>
          </a:p>
          <a:p>
            <a:pPr indent="0" marL="0">
              <a:lnSpc>
                <a:spcPct val="125000"/>
              </a:lnSpc>
              <a:buNone/>
            </a:pPr>
            <a:r>
              <a:rPr lang="en-US" sz="15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Степанцминды вы совершите хайкинг к легендарной Троицкой церкви Гергети у подножия горы Казбек, а затем — треккинг по альпийским долинам Джуты в сторону величественных гор Чаухи. С двумя ночёвками на Кавказе этот групповой тур с гидом идеально подходит для активных путешественников, которым нужны и культура, и настоящие горные тропы.</a:t>
            </a:r>
            <a:endParaRPr lang="en-US" sz="1500" dirty="0"/>
          </a:p>
        </p:txBody>
      </p:sp>
      <p:sp>
        <p:nvSpPr>
          <p:cNvPr id="4" name="Shape 2"/>
          <p:cNvSpPr/>
          <p:nvPr/>
        </p:nvSpPr>
        <p:spPr>
          <a:xfrm>
            <a:off x="7315200" y="1371600"/>
            <a:ext cx="3977640" cy="1051560"/>
          </a:xfrm>
          <a:prstGeom prst="roundRect">
            <a:avLst>
              <a:gd name="adj" fmla="val 6957"/>
            </a:avLst>
          </a:prstGeom>
          <a:solidFill>
            <a:srgbClr val="EAF3EA"/>
          </a:solidFill>
          <a:ln/>
        </p:spPr>
      </p:sp>
      <p:sp>
        <p:nvSpPr>
          <p:cNvPr id="5" name="Text 3"/>
          <p:cNvSpPr/>
          <p:nvPr/>
        </p:nvSpPr>
        <p:spPr>
          <a:xfrm>
            <a:off x="7315200" y="1536192"/>
            <a:ext cx="3977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 / 2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7315200" y="1993392"/>
            <a:ext cx="3977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Дней / ночей</a:t>
            </a:r>
            <a:endParaRPr lang="en-US" sz="1200" dirty="0"/>
          </a:p>
        </p:txBody>
      </p:sp>
      <p:sp>
        <p:nvSpPr>
          <p:cNvPr id="7" name="Shape 5"/>
          <p:cNvSpPr/>
          <p:nvPr/>
        </p:nvSpPr>
        <p:spPr>
          <a:xfrm>
            <a:off x="7315200" y="2651760"/>
            <a:ext cx="3977640" cy="1051560"/>
          </a:xfrm>
          <a:prstGeom prst="roundRect">
            <a:avLst>
              <a:gd name="adj" fmla="val 6957"/>
            </a:avLst>
          </a:prstGeom>
          <a:solidFill>
            <a:srgbClr val="EAF3EA"/>
          </a:solidFill>
          <a:ln/>
        </p:spPr>
      </p:sp>
      <p:sp>
        <p:nvSpPr>
          <p:cNvPr id="8" name="Text 6"/>
          <p:cNvSpPr/>
          <p:nvPr/>
        </p:nvSpPr>
        <p:spPr>
          <a:xfrm>
            <a:off x="7315200" y="2816352"/>
            <a:ext cx="3977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Средний</a:t>
            </a:r>
            <a:endParaRPr lang="en-US" sz="2200" dirty="0"/>
          </a:p>
        </p:txBody>
      </p:sp>
      <p:sp>
        <p:nvSpPr>
          <p:cNvPr id="9" name="Text 7"/>
          <p:cNvSpPr/>
          <p:nvPr/>
        </p:nvSpPr>
        <p:spPr>
          <a:xfrm>
            <a:off x="7315200" y="3273552"/>
            <a:ext cx="3977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Уровень сложности</a:t>
            </a:r>
            <a:endParaRPr lang="en-US" sz="1200" dirty="0"/>
          </a:p>
        </p:txBody>
      </p:sp>
      <p:sp>
        <p:nvSpPr>
          <p:cNvPr id="10" name="Shape 8"/>
          <p:cNvSpPr/>
          <p:nvPr/>
        </p:nvSpPr>
        <p:spPr>
          <a:xfrm>
            <a:off x="7315200" y="3931920"/>
            <a:ext cx="3977640" cy="1051560"/>
          </a:xfrm>
          <a:prstGeom prst="roundRect">
            <a:avLst>
              <a:gd name="adj" fmla="val 6957"/>
            </a:avLst>
          </a:prstGeom>
          <a:solidFill>
            <a:srgbClr val="EAF3EA"/>
          </a:solidFill>
          <a:ln/>
        </p:spPr>
      </p:sp>
      <p:sp>
        <p:nvSpPr>
          <p:cNvPr id="11" name="Text 9"/>
          <p:cNvSpPr/>
          <p:nvPr/>
        </p:nvSpPr>
        <p:spPr>
          <a:xfrm>
            <a:off x="7315200" y="4096512"/>
            <a:ext cx="397764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22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гидом</a:t>
            </a:r>
            <a:endParaRPr lang="en-US" sz="2200" dirty="0"/>
          </a:p>
        </p:txBody>
      </p:sp>
      <p:sp>
        <p:nvSpPr>
          <p:cNvPr id="12" name="Text 10"/>
          <p:cNvSpPr/>
          <p:nvPr/>
        </p:nvSpPr>
        <p:spPr>
          <a:xfrm>
            <a:off x="7315200" y="4553712"/>
            <a:ext cx="3977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Групповой хайкинг-тур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457200" y="651052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100" kern="0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GAMARJOBA GEORGIA</a:t>
            </a:r>
            <a:endParaRPr lang="en-US" sz="1000" dirty="0"/>
          </a:p>
        </p:txBody>
      </p:sp>
      <p:sp>
        <p:nvSpPr>
          <p:cNvPr id="14" name="Text 12"/>
          <p:cNvSpPr/>
          <p:nvPr/>
        </p:nvSpPr>
        <p:spPr>
          <a:xfrm>
            <a:off x="11274552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11480"/>
            <a:ext cx="91440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моменты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548640" y="141732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500" dirty="0"/>
          </a:p>
        </p:txBody>
      </p:sp>
      <p:sp>
        <p:nvSpPr>
          <p:cNvPr id="4" name="Text 2"/>
          <p:cNvSpPr/>
          <p:nvPr/>
        </p:nvSpPr>
        <p:spPr>
          <a:xfrm>
            <a:off x="960120" y="141732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Живописная дорога по Военно-Грузинской трассе</a:t>
            </a:r>
            <a:endParaRPr lang="en-US" sz="1500" dirty="0"/>
          </a:p>
        </p:txBody>
      </p:sp>
      <p:sp>
        <p:nvSpPr>
          <p:cNvPr id="5" name="Text 3"/>
          <p:cNvSpPr/>
          <p:nvPr/>
        </p:nvSpPr>
        <p:spPr>
          <a:xfrm>
            <a:off x="548640" y="190195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500" dirty="0"/>
          </a:p>
        </p:txBody>
      </p:sp>
      <p:sp>
        <p:nvSpPr>
          <p:cNvPr id="6" name="Text 4"/>
          <p:cNvSpPr/>
          <p:nvPr/>
        </p:nvSpPr>
        <p:spPr>
          <a:xfrm>
            <a:off x="960120" y="1901952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Жинвальское водохранилище — бирюзовое горное озеро</a:t>
            </a:r>
            <a:endParaRPr lang="en-US" sz="1500" dirty="0"/>
          </a:p>
        </p:txBody>
      </p:sp>
      <p:sp>
        <p:nvSpPr>
          <p:cNvPr id="7" name="Text 5"/>
          <p:cNvSpPr/>
          <p:nvPr/>
        </p:nvSpPr>
        <p:spPr>
          <a:xfrm>
            <a:off x="548640" y="2386584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500" dirty="0"/>
          </a:p>
        </p:txBody>
      </p:sp>
      <p:sp>
        <p:nvSpPr>
          <p:cNvPr id="8" name="Text 6"/>
          <p:cNvSpPr/>
          <p:nvPr/>
        </p:nvSpPr>
        <p:spPr>
          <a:xfrm>
            <a:off x="960120" y="2386584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Крепость Ананури над рекой Арагви</a:t>
            </a:r>
            <a:endParaRPr lang="en-US" sz="1500" dirty="0"/>
          </a:p>
        </p:txBody>
      </p:sp>
      <p:sp>
        <p:nvSpPr>
          <p:cNvPr id="9" name="Text 7"/>
          <p:cNvSpPr/>
          <p:nvPr/>
        </p:nvSpPr>
        <p:spPr>
          <a:xfrm>
            <a:off x="548640" y="2871216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500" dirty="0"/>
          </a:p>
        </p:txBody>
      </p:sp>
      <p:sp>
        <p:nvSpPr>
          <p:cNvPr id="10" name="Text 8"/>
          <p:cNvSpPr/>
          <p:nvPr/>
        </p:nvSpPr>
        <p:spPr>
          <a:xfrm>
            <a:off x="960120" y="2871216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Высокогорные панорамные площадки Гудаури</a:t>
            </a:r>
            <a:endParaRPr lang="en-US" sz="1500" dirty="0"/>
          </a:p>
        </p:txBody>
      </p:sp>
      <p:sp>
        <p:nvSpPr>
          <p:cNvPr id="11" name="Text 9"/>
          <p:cNvSpPr/>
          <p:nvPr/>
        </p:nvSpPr>
        <p:spPr>
          <a:xfrm>
            <a:off x="548640" y="335584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500" dirty="0"/>
          </a:p>
        </p:txBody>
      </p:sp>
      <p:sp>
        <p:nvSpPr>
          <p:cNvPr id="12" name="Text 10"/>
          <p:cNvSpPr/>
          <p:nvPr/>
        </p:nvSpPr>
        <p:spPr>
          <a:xfrm>
            <a:off x="960120" y="3355848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Троицкая церковь Гергети у подножия горы Казбек</a:t>
            </a:r>
            <a:endParaRPr lang="en-US" sz="1500" dirty="0"/>
          </a:p>
        </p:txBody>
      </p:sp>
      <p:sp>
        <p:nvSpPr>
          <p:cNvPr id="13" name="Text 11"/>
          <p:cNvSpPr/>
          <p:nvPr/>
        </p:nvSpPr>
        <p:spPr>
          <a:xfrm>
            <a:off x="548640" y="3840480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500" dirty="0"/>
          </a:p>
        </p:txBody>
      </p:sp>
      <p:sp>
        <p:nvSpPr>
          <p:cNvPr id="14" name="Text 12"/>
          <p:cNvSpPr/>
          <p:nvPr/>
        </p:nvSpPr>
        <p:spPr>
          <a:xfrm>
            <a:off x="960120" y="3840480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Степанцминда — базовая деревня Казбеги</a:t>
            </a:r>
            <a:endParaRPr lang="en-US" sz="1500" dirty="0"/>
          </a:p>
        </p:txBody>
      </p:sp>
      <p:sp>
        <p:nvSpPr>
          <p:cNvPr id="15" name="Text 13"/>
          <p:cNvSpPr/>
          <p:nvPr/>
        </p:nvSpPr>
        <p:spPr>
          <a:xfrm>
            <a:off x="548640" y="4325112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500" dirty="0"/>
          </a:p>
        </p:txBody>
      </p:sp>
      <p:sp>
        <p:nvSpPr>
          <p:cNvPr id="16" name="Text 14"/>
          <p:cNvSpPr/>
          <p:nvPr/>
        </p:nvSpPr>
        <p:spPr>
          <a:xfrm>
            <a:off x="960120" y="4325112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Деревня Джута — одна из самых высокогорных в Грузии</a:t>
            </a:r>
            <a:endParaRPr lang="en-US" sz="1500" dirty="0"/>
          </a:p>
        </p:txBody>
      </p:sp>
      <p:sp>
        <p:nvSpPr>
          <p:cNvPr id="17" name="Text 15"/>
          <p:cNvSpPr/>
          <p:nvPr/>
        </p:nvSpPr>
        <p:spPr>
          <a:xfrm>
            <a:off x="548640" y="4809744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960120" y="4809744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Треккинг к величественным горам Чаухи</a:t>
            </a:r>
            <a:endParaRPr lang="en-US" sz="1500" dirty="0"/>
          </a:p>
        </p:txBody>
      </p:sp>
      <p:sp>
        <p:nvSpPr>
          <p:cNvPr id="19" name="Text 17"/>
          <p:cNvSpPr/>
          <p:nvPr/>
        </p:nvSpPr>
        <p:spPr>
          <a:xfrm>
            <a:off x="548640" y="5294376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500" dirty="0"/>
          </a:p>
        </p:txBody>
      </p:sp>
      <p:sp>
        <p:nvSpPr>
          <p:cNvPr id="20" name="Text 18"/>
          <p:cNvSpPr/>
          <p:nvPr/>
        </p:nvSpPr>
        <p:spPr>
          <a:xfrm>
            <a:off x="960120" y="5294376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Альпийские луга, хребты и горные кафе</a:t>
            </a:r>
            <a:endParaRPr lang="en-US" sz="1500" dirty="0"/>
          </a:p>
        </p:txBody>
      </p:sp>
      <p:sp>
        <p:nvSpPr>
          <p:cNvPr id="21" name="Text 19"/>
          <p:cNvSpPr/>
          <p:nvPr/>
        </p:nvSpPr>
        <p:spPr>
          <a:xfrm>
            <a:off x="548640" y="5779008"/>
            <a:ext cx="36576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500" dirty="0"/>
          </a:p>
        </p:txBody>
      </p:sp>
      <p:sp>
        <p:nvSpPr>
          <p:cNvPr id="22" name="Text 20"/>
          <p:cNvSpPr/>
          <p:nvPr/>
        </p:nvSpPr>
        <p:spPr>
          <a:xfrm>
            <a:off x="960120" y="5779008"/>
            <a:ext cx="10058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5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Профессиональный гид, водитель и внедорожники 4WD</a:t>
            </a:r>
            <a:endParaRPr lang="en-US" sz="1500" dirty="0"/>
          </a:p>
        </p:txBody>
      </p:sp>
      <p:sp>
        <p:nvSpPr>
          <p:cNvPr id="23" name="Text 21"/>
          <p:cNvSpPr/>
          <p:nvPr/>
        </p:nvSpPr>
        <p:spPr>
          <a:xfrm>
            <a:off x="457200" y="651052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100" kern="0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GAMARJOBA GEORGIA</a:t>
            </a:r>
            <a:endParaRPr lang="en-US" sz="1000" dirty="0"/>
          </a:p>
        </p:txBody>
      </p:sp>
      <p:sp>
        <p:nvSpPr>
          <p:cNvPr id="24" name="Text 22"/>
          <p:cNvSpPr/>
          <p:nvPr/>
        </p:nvSpPr>
        <p:spPr>
          <a:xfrm>
            <a:off x="11274552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114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150" kern="0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1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457200" y="731520"/>
            <a:ext cx="5943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Тбилиси → хайкинг к церкви Гергети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1691640"/>
            <a:ext cx="576072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25000"/>
              </a:lnSpc>
              <a:spcAft>
                <a:spcPts val="1400"/>
              </a:spcAft>
              <a:buNone/>
            </a:pPr>
            <a:r>
              <a:rPr lang="en-US" sz="15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Едем на север по Военно-Грузинской дороге с остановками у Жинвальского водохранилища и крепости Ананури, затем поднимаемся через Гудаури в Степанцминду.</a:t>
            </a:r>
            <a:endParaRPr lang="en-US" sz="1500" dirty="0"/>
          </a:p>
          <a:p>
            <a:pPr indent="0" marL="0">
              <a:lnSpc>
                <a:spcPct val="125000"/>
              </a:lnSpc>
              <a:buNone/>
            </a:pPr>
            <a:r>
              <a:rPr lang="en-US" sz="15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дня — хайкинг к Троицкой церкви Гергети XIV века через сосновый лес и открытые луга, с потрясающими видами на гору Казбек. Ночёвка в Степанцминде.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6519672" y="1111828"/>
            <a:ext cx="5294376" cy="2988425"/>
          </a:xfrm>
          <a:prstGeom prst="roundRect">
            <a:avLst>
              <a:gd name="adj" fmla="val 2448"/>
            </a:avLst>
          </a:prstGeom>
          <a:solidFill>
            <a:srgbClr val="FBFBF9"/>
          </a:solidFill>
          <a:ln/>
          <a:effectLst>
            <a:outerShdw sx="100000" sy="100000" kx="0" ky="0" algn="bl" rotWithShape="0" blurRad="101600" dist="38100" dir="5400000">
              <a:srgbClr val="000000">
                <a:alpha val="15000"/>
              </a:srgbClr>
            </a:outerShdw>
          </a:effectLst>
        </p:spPr>
      </p:sp>
      <p:pic>
        <p:nvPicPr>
          <p:cNvPr id="6" name="Image 0" descr="gergeti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1221556"/>
            <a:ext cx="5074920" cy="2768969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629400" y="4173404"/>
            <a:ext cx="5074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Троицкая церковь Гергети и гора Казбек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457200" y="5074920"/>
            <a:ext cx="1828800" cy="777240"/>
          </a:xfrm>
          <a:prstGeom prst="roundRect">
            <a:avLst>
              <a:gd name="adj" fmla="val 7059"/>
            </a:avLst>
          </a:prstGeom>
          <a:solidFill>
            <a:srgbClr val="EAF3EA"/>
          </a:solidFill>
          <a:ln/>
        </p:spPr>
      </p:sp>
      <p:sp>
        <p:nvSpPr>
          <p:cNvPr id="9" name="Text 6"/>
          <p:cNvSpPr/>
          <p:nvPr/>
        </p:nvSpPr>
        <p:spPr>
          <a:xfrm>
            <a:off x="457200" y="5184648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 км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457200" y="5504688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2423160" y="5074920"/>
            <a:ext cx="1828800" cy="777240"/>
          </a:xfrm>
          <a:prstGeom prst="roundRect">
            <a:avLst>
              <a:gd name="adj" fmla="val 7059"/>
            </a:avLst>
          </a:prstGeom>
          <a:solidFill>
            <a:srgbClr val="EAF3EA"/>
          </a:solidFill>
          <a:ln/>
        </p:spPr>
      </p:sp>
      <p:sp>
        <p:nvSpPr>
          <p:cNvPr id="12" name="Text 9"/>
          <p:cNvSpPr/>
          <p:nvPr/>
        </p:nvSpPr>
        <p:spPr>
          <a:xfrm>
            <a:off x="2423160" y="5184648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±500 м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2423160" y="5504688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/ спуск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4389120" y="5074920"/>
            <a:ext cx="1828800" cy="777240"/>
          </a:xfrm>
          <a:prstGeom prst="roundRect">
            <a:avLst>
              <a:gd name="adj" fmla="val 7059"/>
            </a:avLst>
          </a:prstGeom>
          <a:solidFill>
            <a:srgbClr val="EAF3EA"/>
          </a:solidFill>
          <a:ln/>
        </p:spPr>
      </p:sp>
      <p:sp>
        <p:nvSpPr>
          <p:cNvPr id="15" name="Text 12"/>
          <p:cNvSpPr/>
          <p:nvPr/>
        </p:nvSpPr>
        <p:spPr>
          <a:xfrm>
            <a:off x="4389120" y="5184648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2–3 ч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4389120" y="5504688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пути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457200" y="651052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100" kern="0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GAMARJOBA GEORGIA</a:t>
            </a:r>
            <a:endParaRPr lang="en-US" sz="1000" dirty="0"/>
          </a:p>
        </p:txBody>
      </p:sp>
      <p:sp>
        <p:nvSpPr>
          <p:cNvPr id="18" name="Text 15"/>
          <p:cNvSpPr/>
          <p:nvPr/>
        </p:nvSpPr>
        <p:spPr>
          <a:xfrm>
            <a:off x="11274552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114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150" kern="0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2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457200" y="731520"/>
            <a:ext cx="5943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Треккинг в Джуте и горы Чаухи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1691640"/>
            <a:ext cx="576072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25000"/>
              </a:lnSpc>
              <a:spcAft>
                <a:spcPts val="1400"/>
              </a:spcAft>
              <a:buNone/>
            </a:pPr>
            <a:r>
              <a:rPr lang="en-US" sz="15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завтрака едем в Джуту — одну из самых высокогорных деревень Грузии (около 2150 м). Оттуда начинаем треккинг по альпийским тропам в сторону острых скалистых гор системы Чаухи.</a:t>
            </a:r>
            <a:endParaRPr lang="en-US" sz="1500" dirty="0"/>
          </a:p>
          <a:p>
            <a:pPr indent="0" marL="0">
              <a:lnSpc>
                <a:spcPct val="125000"/>
              </a:lnSpc>
              <a:buNone/>
            </a:pPr>
            <a:r>
              <a:rPr lang="en-US" sz="15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Насладитесь зелёными долинами, открытыми лугами и отдыхом у горного кафе или озера Тина перед возвращением. Ночёвка в Степанцминде.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6519672" y="1111828"/>
            <a:ext cx="5294376" cy="2988425"/>
          </a:xfrm>
          <a:prstGeom prst="roundRect">
            <a:avLst>
              <a:gd name="adj" fmla="val 2448"/>
            </a:avLst>
          </a:prstGeom>
          <a:solidFill>
            <a:srgbClr val="FBFBF9"/>
          </a:solidFill>
          <a:ln/>
          <a:effectLst>
            <a:outerShdw sx="100000" sy="100000" kx="0" ky="0" algn="bl" rotWithShape="0" blurRad="101600" dist="38100" dir="5400000">
              <a:srgbClr val="000000">
                <a:alpha val="15000"/>
              </a:srgbClr>
            </a:outerShdw>
          </a:effectLst>
        </p:spPr>
      </p:sp>
      <p:pic>
        <p:nvPicPr>
          <p:cNvPr id="6" name="Image 0" descr="juta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1221556"/>
            <a:ext cx="5074920" cy="2768969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629400" y="4173404"/>
            <a:ext cx="5074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Альпийская долина у пиков Чаухи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457200" y="5074920"/>
            <a:ext cx="1828800" cy="777240"/>
          </a:xfrm>
          <a:prstGeom prst="roundRect">
            <a:avLst>
              <a:gd name="adj" fmla="val 7059"/>
            </a:avLst>
          </a:prstGeom>
          <a:solidFill>
            <a:srgbClr val="EAF3EA"/>
          </a:solidFill>
          <a:ln/>
        </p:spPr>
      </p:sp>
      <p:sp>
        <p:nvSpPr>
          <p:cNvPr id="9" name="Text 6"/>
          <p:cNvSpPr/>
          <p:nvPr/>
        </p:nvSpPr>
        <p:spPr>
          <a:xfrm>
            <a:off x="457200" y="5184648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 км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457200" y="5504688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Расстояние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2423160" y="5074920"/>
            <a:ext cx="1828800" cy="777240"/>
          </a:xfrm>
          <a:prstGeom prst="roundRect">
            <a:avLst>
              <a:gd name="adj" fmla="val 7059"/>
            </a:avLst>
          </a:prstGeom>
          <a:solidFill>
            <a:srgbClr val="EAF3EA"/>
          </a:solidFill>
          <a:ln/>
        </p:spPr>
      </p:sp>
      <p:sp>
        <p:nvSpPr>
          <p:cNvPr id="12" name="Text 9"/>
          <p:cNvSpPr/>
          <p:nvPr/>
        </p:nvSpPr>
        <p:spPr>
          <a:xfrm>
            <a:off x="2423160" y="5184648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±680 м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2423160" y="5504688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Подъём / спуск</a:t>
            </a:r>
            <a:endParaRPr lang="en-US" sz="1000" dirty="0"/>
          </a:p>
        </p:txBody>
      </p:sp>
      <p:sp>
        <p:nvSpPr>
          <p:cNvPr id="14" name="Shape 11"/>
          <p:cNvSpPr/>
          <p:nvPr/>
        </p:nvSpPr>
        <p:spPr>
          <a:xfrm>
            <a:off x="4389120" y="5074920"/>
            <a:ext cx="1828800" cy="777240"/>
          </a:xfrm>
          <a:prstGeom prst="roundRect">
            <a:avLst>
              <a:gd name="adj" fmla="val 7059"/>
            </a:avLst>
          </a:prstGeom>
          <a:solidFill>
            <a:srgbClr val="EAF3EA"/>
          </a:solidFill>
          <a:ln/>
        </p:spPr>
      </p:sp>
      <p:sp>
        <p:nvSpPr>
          <p:cNvPr id="15" name="Text 12"/>
          <p:cNvSpPr/>
          <p:nvPr/>
        </p:nvSpPr>
        <p:spPr>
          <a:xfrm>
            <a:off x="4389120" y="5184648"/>
            <a:ext cx="1828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3–4 ч</a:t>
            </a:r>
            <a:endParaRPr lang="en-US" sz="1500" dirty="0"/>
          </a:p>
        </p:txBody>
      </p:sp>
      <p:sp>
        <p:nvSpPr>
          <p:cNvPr id="16" name="Text 13"/>
          <p:cNvSpPr/>
          <p:nvPr/>
        </p:nvSpPr>
        <p:spPr>
          <a:xfrm>
            <a:off x="4389120" y="5504688"/>
            <a:ext cx="1828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в пути</a:t>
            </a:r>
            <a:endParaRPr lang="en-US" sz="1000" dirty="0"/>
          </a:p>
        </p:txBody>
      </p:sp>
      <p:sp>
        <p:nvSpPr>
          <p:cNvPr id="17" name="Text 14"/>
          <p:cNvSpPr/>
          <p:nvPr/>
        </p:nvSpPr>
        <p:spPr>
          <a:xfrm>
            <a:off x="457200" y="651052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100" kern="0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GAMARJOBA GEORGIA</a:t>
            </a:r>
            <a:endParaRPr lang="en-US" sz="1000" dirty="0"/>
          </a:p>
        </p:txBody>
      </p:sp>
      <p:sp>
        <p:nvSpPr>
          <p:cNvPr id="18" name="Text 15"/>
          <p:cNvSpPr/>
          <p:nvPr/>
        </p:nvSpPr>
        <p:spPr>
          <a:xfrm>
            <a:off x="11274552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1148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00" b="1" spc="150" kern="0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3</a:t>
            </a:r>
            <a:endParaRPr lang="en-US" sz="1300" dirty="0"/>
          </a:p>
        </p:txBody>
      </p:sp>
      <p:sp>
        <p:nvSpPr>
          <p:cNvPr id="3" name="Text 1"/>
          <p:cNvSpPr/>
          <p:nvPr/>
        </p:nvSpPr>
        <p:spPr>
          <a:xfrm>
            <a:off x="457200" y="731520"/>
            <a:ext cx="59436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в Тбилиси и отъезд</a:t>
            </a:r>
            <a:endParaRPr lang="en-US" sz="2600" dirty="0"/>
          </a:p>
        </p:txBody>
      </p:sp>
      <p:sp>
        <p:nvSpPr>
          <p:cNvPr id="4" name="Text 2"/>
          <p:cNvSpPr/>
          <p:nvPr/>
        </p:nvSpPr>
        <p:spPr>
          <a:xfrm>
            <a:off x="457200" y="1691640"/>
            <a:ext cx="5760720" cy="25603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lnSpc>
                <a:spcPct val="125000"/>
              </a:lnSpc>
              <a:spcAft>
                <a:spcPts val="1400"/>
              </a:spcAft>
              <a:buNone/>
            </a:pPr>
            <a:r>
              <a:rPr lang="en-US" sz="15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завтрака начинаем живописную обратную дорогу из Степанцминды в Тбилиси. В зависимости от времени и погоды снова остановимся у Гудаури, чтобы полюбоваться последней панорамой Большого Кавказа.</a:t>
            </a:r>
            <a:endParaRPr lang="en-US" sz="1500" dirty="0"/>
          </a:p>
          <a:p>
            <a:pPr indent="0" marL="0">
              <a:lnSpc>
                <a:spcPct val="125000"/>
              </a:lnSpc>
              <a:buNone/>
            </a:pPr>
            <a:r>
              <a:rPr lang="en-US" sz="150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 завершается комфортным трансфером в ваш отель в Тбилиси или прямо в аэропорт. Счастливого пути домой!</a:t>
            </a:r>
            <a:endParaRPr lang="en-US" sz="1500" dirty="0"/>
          </a:p>
        </p:txBody>
      </p:sp>
      <p:sp>
        <p:nvSpPr>
          <p:cNvPr id="5" name="Shape 3"/>
          <p:cNvSpPr/>
          <p:nvPr/>
        </p:nvSpPr>
        <p:spPr>
          <a:xfrm>
            <a:off x="6519672" y="1111828"/>
            <a:ext cx="5294376" cy="2988425"/>
          </a:xfrm>
          <a:prstGeom prst="roundRect">
            <a:avLst>
              <a:gd name="adj" fmla="val 2448"/>
            </a:avLst>
          </a:prstGeom>
          <a:solidFill>
            <a:srgbClr val="FBFBF9"/>
          </a:solidFill>
          <a:ln/>
          <a:effectLst>
            <a:outerShdw sx="100000" sy="100000" kx="0" ky="0" algn="bl" rotWithShape="0" blurRad="101600" dist="38100" dir="5400000">
              <a:srgbClr val="000000">
                <a:alpha val="15000"/>
              </a:srgbClr>
            </a:outerShdw>
          </a:effectLst>
        </p:spPr>
      </p:sp>
      <p:pic>
        <p:nvPicPr>
          <p:cNvPr id="6" name="Image 0" descr="return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1221556"/>
            <a:ext cx="5074920" cy="2768969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6629400" y="4173404"/>
            <a:ext cx="5074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Счастливого пути домой</a:t>
            </a:r>
            <a:endParaRPr lang="en-US" sz="1200" dirty="0"/>
          </a:p>
        </p:txBody>
      </p:sp>
      <p:sp>
        <p:nvSpPr>
          <p:cNvPr id="8" name="Shape 5"/>
          <p:cNvSpPr/>
          <p:nvPr/>
        </p:nvSpPr>
        <p:spPr>
          <a:xfrm>
            <a:off x="457200" y="5074920"/>
            <a:ext cx="2743200" cy="777240"/>
          </a:xfrm>
          <a:prstGeom prst="roundRect">
            <a:avLst>
              <a:gd name="adj" fmla="val 7059"/>
            </a:avLst>
          </a:prstGeom>
          <a:solidFill>
            <a:srgbClr val="EAF3EA"/>
          </a:solidFill>
          <a:ln/>
        </p:spPr>
      </p:sp>
      <p:sp>
        <p:nvSpPr>
          <p:cNvPr id="9" name="Text 6"/>
          <p:cNvSpPr/>
          <p:nvPr/>
        </p:nvSpPr>
        <p:spPr>
          <a:xfrm>
            <a:off x="457200" y="5184648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Гудаури</a:t>
            </a:r>
            <a:endParaRPr lang="en-US" sz="1500" dirty="0"/>
          </a:p>
        </p:txBody>
      </p:sp>
      <p:sp>
        <p:nvSpPr>
          <p:cNvPr id="10" name="Text 7"/>
          <p:cNvSpPr/>
          <p:nvPr/>
        </p:nvSpPr>
        <p:spPr>
          <a:xfrm>
            <a:off x="457200" y="5504688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Панорамная остановка</a:t>
            </a:r>
            <a:endParaRPr lang="en-US" sz="1000" dirty="0"/>
          </a:p>
        </p:txBody>
      </p:sp>
      <p:sp>
        <p:nvSpPr>
          <p:cNvPr id="11" name="Shape 8"/>
          <p:cNvSpPr/>
          <p:nvPr/>
        </p:nvSpPr>
        <p:spPr>
          <a:xfrm>
            <a:off x="3383280" y="5074920"/>
            <a:ext cx="2743200" cy="777240"/>
          </a:xfrm>
          <a:prstGeom prst="roundRect">
            <a:avLst>
              <a:gd name="adj" fmla="val 7059"/>
            </a:avLst>
          </a:prstGeom>
          <a:solidFill>
            <a:srgbClr val="EAF3EA"/>
          </a:solidFill>
          <a:ln/>
        </p:spPr>
      </p:sp>
      <p:sp>
        <p:nvSpPr>
          <p:cNvPr id="12" name="Text 9"/>
          <p:cNvSpPr/>
          <p:nvPr/>
        </p:nvSpPr>
        <p:spPr>
          <a:xfrm>
            <a:off x="3383280" y="5184648"/>
            <a:ext cx="27432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5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Трансфер</a:t>
            </a:r>
            <a:endParaRPr lang="en-US" sz="1500" dirty="0"/>
          </a:p>
        </p:txBody>
      </p:sp>
      <p:sp>
        <p:nvSpPr>
          <p:cNvPr id="13" name="Text 10"/>
          <p:cNvSpPr/>
          <p:nvPr/>
        </p:nvSpPr>
        <p:spPr>
          <a:xfrm>
            <a:off x="3383280" y="5504688"/>
            <a:ext cx="2743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Тбилиси / аэропорт</a:t>
            </a:r>
            <a:endParaRPr lang="en-US" sz="1000" dirty="0"/>
          </a:p>
        </p:txBody>
      </p:sp>
      <p:sp>
        <p:nvSpPr>
          <p:cNvPr id="14" name="Text 11"/>
          <p:cNvSpPr/>
          <p:nvPr/>
        </p:nvSpPr>
        <p:spPr>
          <a:xfrm>
            <a:off x="457200" y="651052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100" kern="0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GAMARJOBA GEORGIA</a:t>
            </a:r>
            <a:endParaRPr lang="en-US" sz="1000" dirty="0"/>
          </a:p>
        </p:txBody>
      </p:sp>
      <p:sp>
        <p:nvSpPr>
          <p:cNvPr id="15" name="Text 12"/>
          <p:cNvSpPr/>
          <p:nvPr/>
        </p:nvSpPr>
        <p:spPr>
          <a:xfrm>
            <a:off x="11274552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411480"/>
            <a:ext cx="731520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2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входит в стоимость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457200" y="128016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2E7D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Включено</a:t>
            </a:r>
            <a:endParaRPr lang="en-US" sz="1700" dirty="0"/>
          </a:p>
        </p:txBody>
      </p:sp>
      <p:sp>
        <p:nvSpPr>
          <p:cNvPr id="4" name="Text 2"/>
          <p:cNvSpPr/>
          <p:nvPr/>
        </p:nvSpPr>
        <p:spPr>
          <a:xfrm>
            <a:off x="457200" y="1737360"/>
            <a:ext cx="320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400" dirty="0"/>
          </a:p>
        </p:txBody>
      </p:sp>
      <p:sp>
        <p:nvSpPr>
          <p:cNvPr id="5" name="Text 3"/>
          <p:cNvSpPr/>
          <p:nvPr/>
        </p:nvSpPr>
        <p:spPr>
          <a:xfrm>
            <a:off x="868680" y="173736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Профессиональный горный гид (весь тур)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457200" y="2139696"/>
            <a:ext cx="320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400" dirty="0"/>
          </a:p>
        </p:txBody>
      </p:sp>
      <p:sp>
        <p:nvSpPr>
          <p:cNvPr id="7" name="Text 5"/>
          <p:cNvSpPr/>
          <p:nvPr/>
        </p:nvSpPr>
        <p:spPr>
          <a:xfrm>
            <a:off x="868680" y="2139696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Профессиональный водитель и комфортный транспорт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457200" y="2542032"/>
            <a:ext cx="320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400" dirty="0"/>
          </a:p>
        </p:txBody>
      </p:sp>
      <p:sp>
        <p:nvSpPr>
          <p:cNvPr id="9" name="Text 7"/>
          <p:cNvSpPr/>
          <p:nvPr/>
        </p:nvSpPr>
        <p:spPr>
          <a:xfrm>
            <a:off x="868680" y="2542032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Внедорожники 4WD для горных маршрутов</a:t>
            </a:r>
            <a:endParaRPr lang="en-US" sz="1350" dirty="0"/>
          </a:p>
        </p:txBody>
      </p:sp>
      <p:sp>
        <p:nvSpPr>
          <p:cNvPr id="10" name="Text 8"/>
          <p:cNvSpPr/>
          <p:nvPr/>
        </p:nvSpPr>
        <p:spPr>
          <a:xfrm>
            <a:off x="457200" y="2944368"/>
            <a:ext cx="320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400" dirty="0"/>
          </a:p>
        </p:txBody>
      </p:sp>
      <p:sp>
        <p:nvSpPr>
          <p:cNvPr id="11" name="Text 9"/>
          <p:cNvSpPr/>
          <p:nvPr/>
        </p:nvSpPr>
        <p:spPr>
          <a:xfrm>
            <a:off x="868680" y="2944368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Проживание в отеле с завтраком (2 ночи)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457200" y="3346704"/>
            <a:ext cx="320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400" dirty="0"/>
          </a:p>
        </p:txBody>
      </p:sp>
      <p:sp>
        <p:nvSpPr>
          <p:cNvPr id="13" name="Text 11"/>
          <p:cNvSpPr/>
          <p:nvPr/>
        </p:nvSpPr>
        <p:spPr>
          <a:xfrm>
            <a:off x="868680" y="3346704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Трансферы из/в аэропорт</a:t>
            </a:r>
            <a:endParaRPr lang="en-US" sz="1350" dirty="0"/>
          </a:p>
        </p:txBody>
      </p:sp>
      <p:sp>
        <p:nvSpPr>
          <p:cNvPr id="14" name="Text 12"/>
          <p:cNvSpPr/>
          <p:nvPr/>
        </p:nvSpPr>
        <p:spPr>
          <a:xfrm>
            <a:off x="457200" y="3749040"/>
            <a:ext cx="320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1B5E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✓</a:t>
            </a:r>
            <a:endParaRPr lang="en-US" sz="1400" dirty="0"/>
          </a:p>
        </p:txBody>
      </p:sp>
      <p:sp>
        <p:nvSpPr>
          <p:cNvPr id="15" name="Text 13"/>
          <p:cNvSpPr/>
          <p:nvPr/>
        </p:nvSpPr>
        <p:spPr>
          <a:xfrm>
            <a:off x="868680" y="374904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3A3A3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входные билеты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457200" y="4343400"/>
            <a:ext cx="548640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700" b="1" dirty="0">
                <a:solidFill>
                  <a:srgbClr val="55555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включено</a:t>
            </a:r>
            <a:endParaRPr lang="en-US" sz="1700" dirty="0"/>
          </a:p>
        </p:txBody>
      </p:sp>
      <p:sp>
        <p:nvSpPr>
          <p:cNvPr id="17" name="Text 15"/>
          <p:cNvSpPr/>
          <p:nvPr/>
        </p:nvSpPr>
        <p:spPr>
          <a:xfrm>
            <a:off x="457200" y="4800600"/>
            <a:ext cx="320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✕</a:t>
            </a:r>
            <a:endParaRPr lang="en-US" sz="1400" dirty="0"/>
          </a:p>
        </p:txBody>
      </p:sp>
      <p:sp>
        <p:nvSpPr>
          <p:cNvPr id="18" name="Text 16"/>
          <p:cNvSpPr/>
          <p:nvPr/>
        </p:nvSpPr>
        <p:spPr>
          <a:xfrm>
            <a:off x="868680" y="4800600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Обеды и ужины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457200" y="5202936"/>
            <a:ext cx="320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✕</a:t>
            </a:r>
            <a:endParaRPr lang="en-US" sz="1400" dirty="0"/>
          </a:p>
        </p:txBody>
      </p:sp>
      <p:sp>
        <p:nvSpPr>
          <p:cNvPr id="20" name="Text 18"/>
          <p:cNvSpPr/>
          <p:nvPr/>
        </p:nvSpPr>
        <p:spPr>
          <a:xfrm>
            <a:off x="868680" y="5202936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Билет на канатную дорогу Коби (при использовании)</a:t>
            </a:r>
            <a:endParaRPr lang="en-US" sz="1350" dirty="0"/>
          </a:p>
        </p:txBody>
      </p:sp>
      <p:sp>
        <p:nvSpPr>
          <p:cNvPr id="21" name="Text 19"/>
          <p:cNvSpPr/>
          <p:nvPr/>
        </p:nvSpPr>
        <p:spPr>
          <a:xfrm>
            <a:off x="457200" y="5605272"/>
            <a:ext cx="320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✕</a:t>
            </a:r>
            <a:endParaRPr lang="en-US" sz="1400" dirty="0"/>
          </a:p>
        </p:txBody>
      </p:sp>
      <p:sp>
        <p:nvSpPr>
          <p:cNvPr id="22" name="Text 20"/>
          <p:cNvSpPr/>
          <p:nvPr/>
        </p:nvSpPr>
        <p:spPr>
          <a:xfrm>
            <a:off x="868680" y="5605272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расходы и туристическая страховка</a:t>
            </a: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457200" y="6007608"/>
            <a:ext cx="32004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✕</a:t>
            </a:r>
            <a:endParaRPr lang="en-US" sz="1400" dirty="0"/>
          </a:p>
        </p:txBody>
      </p:sp>
      <p:sp>
        <p:nvSpPr>
          <p:cNvPr id="24" name="Text 22"/>
          <p:cNvSpPr/>
          <p:nvPr/>
        </p:nvSpPr>
        <p:spPr>
          <a:xfrm>
            <a:off x="868680" y="6007608"/>
            <a:ext cx="52120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indent="0" marL="0">
              <a:buNone/>
            </a:pPr>
            <a:r>
              <a:rPr lang="en-US" sz="135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Чаевые гиду и водителю (по желанию)</a:t>
            </a:r>
            <a:endParaRPr lang="en-US" sz="1350" dirty="0"/>
          </a:p>
        </p:txBody>
      </p:sp>
      <p:sp>
        <p:nvSpPr>
          <p:cNvPr id="25" name="Shape 23"/>
          <p:cNvSpPr/>
          <p:nvPr/>
        </p:nvSpPr>
        <p:spPr>
          <a:xfrm>
            <a:off x="6519672" y="1400544"/>
            <a:ext cx="5294376" cy="3051071"/>
          </a:xfrm>
          <a:prstGeom prst="roundRect">
            <a:avLst>
              <a:gd name="adj" fmla="val 2398"/>
            </a:avLst>
          </a:prstGeom>
          <a:solidFill>
            <a:srgbClr val="FBFBF9"/>
          </a:solidFill>
          <a:ln/>
          <a:effectLst>
            <a:outerShdw sx="100000" sy="100000" kx="0" ky="0" algn="bl" rotWithShape="0" blurRad="101600" dist="38100" dir="5400000">
              <a:srgbClr val="000000">
                <a:alpha val="15000"/>
              </a:srgbClr>
            </a:outerShdw>
          </a:effectLst>
        </p:spPr>
      </p:sp>
      <p:pic>
        <p:nvPicPr>
          <p:cNvPr id="26" name="Image 0" descr="included.jp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29400" y="1510272"/>
            <a:ext cx="5074920" cy="2831615"/>
          </a:xfrm>
          <a:prstGeom prst="rect">
            <a:avLst/>
          </a:prstGeom>
        </p:spPr>
      </p:pic>
      <p:sp>
        <p:nvSpPr>
          <p:cNvPr id="27" name="Text 24"/>
          <p:cNvSpPr/>
          <p:nvPr/>
        </p:nvSpPr>
        <p:spPr>
          <a:xfrm>
            <a:off x="6629400" y="4524768"/>
            <a:ext cx="507492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200" i="1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Приключение на Кавказе</a:t>
            </a:r>
            <a:endParaRPr lang="en-US" sz="1200" dirty="0"/>
          </a:p>
        </p:txBody>
      </p:sp>
      <p:sp>
        <p:nvSpPr>
          <p:cNvPr id="28" name="Text 25"/>
          <p:cNvSpPr/>
          <p:nvPr/>
        </p:nvSpPr>
        <p:spPr>
          <a:xfrm>
            <a:off x="457200" y="6510528"/>
            <a:ext cx="3657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b="1" spc="100" kern="0" dirty="0">
                <a:solidFill>
                  <a:srgbClr val="E8720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GAMARJOBA GEORGIA</a:t>
            </a:r>
            <a:endParaRPr lang="en-US" sz="1000" dirty="0"/>
          </a:p>
        </p:txBody>
      </p:sp>
      <p:sp>
        <p:nvSpPr>
          <p:cNvPr id="29" name="Text 26"/>
          <p:cNvSpPr/>
          <p:nvPr/>
        </p:nvSpPr>
        <p:spPr>
          <a:xfrm>
            <a:off x="11274552" y="6510528"/>
            <a:ext cx="4572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00" dirty="0">
                <a:solidFill>
                  <a:srgbClr val="6B6B6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Хайкинг-тур Казбеги — 3 дня / 2 ночи</dc:title>
  <dc:subject>PptxGenJS Presentation</dc:subject>
  <dc:creator>Gamarjoba Georgia Tours</dc:creator>
  <cp:lastModifiedBy>Gamarjoba Georgia Tours</cp:lastModifiedBy>
  <cp:revision>1</cp:revision>
  <dcterms:created xsi:type="dcterms:W3CDTF">2026-07-02T18:13:10Z</dcterms:created>
  <dcterms:modified xsi:type="dcterms:W3CDTF">2026-07-02T18:13:10Z</dcterms:modified>
</cp:coreProperties>
</file>